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6" r:id="rId2"/>
    <p:sldId id="293" r:id="rId3"/>
    <p:sldId id="280" r:id="rId4"/>
    <p:sldId id="281" r:id="rId5"/>
    <p:sldId id="282" r:id="rId6"/>
    <p:sldId id="283" r:id="rId7"/>
    <p:sldId id="274" r:id="rId8"/>
    <p:sldId id="284" r:id="rId9"/>
    <p:sldId id="275" r:id="rId10"/>
    <p:sldId id="266" r:id="rId11"/>
    <p:sldId id="295" r:id="rId12"/>
    <p:sldId id="294" r:id="rId13"/>
    <p:sldId id="288" r:id="rId14"/>
    <p:sldId id="279" r:id="rId15"/>
    <p:sldId id="269" r:id="rId16"/>
    <p:sldId id="272" r:id="rId17"/>
    <p:sldId id="291" r:id="rId18"/>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CC00"/>
    <a:srgbClr val="0000CC"/>
    <a:srgbClr val="008000"/>
    <a:srgbClr val="CC0000"/>
    <a:srgbClr val="CC3300"/>
    <a:srgbClr val="D60093"/>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9" autoAdjust="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71F13D-5C33-4B5D-82CF-8DEA9041C9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3E51AA-A7F8-4B4D-84E3-A95AC25481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CA6D46-7DC9-4D2D-B97C-37D731C872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682964-32EB-4614-9F68-4845DA6ACBE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675EC1-F335-4856-A7A2-322798C00AE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B4238B4-5846-4CD6-BBE2-D295503816B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B461D1-7B75-4711-8002-2D9E794071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6F4DD7-4E00-4859-8A21-C176EF6332D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022A587-5F12-48CE-B9D5-97EF5BE3C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05DAB7-A973-4544-A80A-CC255FC2B8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F775E6-9A75-4B72-9C2A-365FC3BD2A7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33C98A-932B-4069-860C-1483249C84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27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Một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số</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cách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làm</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sạch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762000" y="762000"/>
            <a:ext cx="7620000" cy="6096000"/>
          </a:xfrm>
          <a:prstGeom prst="rect">
            <a:avLst/>
          </a:prstGeom>
          <a:noFill/>
          <a:ln w="9525">
            <a:noFill/>
            <a:miter lim="800000"/>
            <a:headEnd/>
            <a:tailEnd/>
          </a:ln>
          <a:effectLst/>
        </p:spPr>
      </p:pic>
      <p:sp>
        <p:nvSpPr>
          <p:cNvPr id="16389" name="Text Box 5"/>
          <p:cNvSpPr txBox="1">
            <a:spLocks noChangeArrowheads="1"/>
          </p:cNvSpPr>
          <p:nvPr/>
        </p:nvSpPr>
        <p:spPr bwMode="auto">
          <a:xfrm>
            <a:off x="0" y="381000"/>
            <a:ext cx="8915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CC0000"/>
                </a:solidFill>
              </a:rPr>
              <a:t>Hoạt động 3</a:t>
            </a:r>
            <a:r>
              <a:rPr lang="en-US" sz="2800" b="1"/>
              <a:t>: </a:t>
            </a:r>
            <a:r>
              <a:rPr lang="en-US" sz="2800" b="1">
                <a:solidFill>
                  <a:srgbClr val="0000CC"/>
                </a:solidFill>
              </a:rPr>
              <a:t>Quy trình sản xuất nước sạch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idx="1"/>
          </p:nvPr>
        </p:nvSpPr>
        <p:spPr/>
        <p:txBody>
          <a:bodyPr/>
          <a:lstStyle/>
          <a:p>
            <a:endParaRPr lang="en-US"/>
          </a:p>
        </p:txBody>
      </p:sp>
      <p:pic>
        <p:nvPicPr>
          <p:cNvPr id="54278" name="Picture 6" descr="DSC09239"/>
          <p:cNvPicPr>
            <a:picLocks noChangeAspect="1" noChangeArrowheads="1"/>
          </p:cNvPicPr>
          <p:nvPr/>
        </p:nvPicPr>
        <p:blipFill>
          <a:blip r:embed="rId2" cstate="print"/>
          <a:srcRect/>
          <a:stretch>
            <a:fillRect/>
          </a:stretch>
        </p:blipFill>
        <p:spPr bwMode="auto">
          <a:xfrm>
            <a:off x="-685800" y="0"/>
            <a:ext cx="9829800" cy="6858000"/>
          </a:xfrm>
          <a:prstGeom prst="rect">
            <a:avLst/>
          </a:prstGeom>
          <a:noFill/>
        </p:spPr>
      </p:pic>
      <p:sp>
        <p:nvSpPr>
          <p:cNvPr id="54279" name="Text Box 7"/>
          <p:cNvSpPr txBox="1">
            <a:spLocks noChangeArrowheads="1"/>
          </p:cNvSpPr>
          <p:nvPr/>
        </p:nvSpPr>
        <p:spPr bwMode="auto">
          <a:xfrm>
            <a:off x="1371600" y="457200"/>
            <a:ext cx="7239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4281" name="Rectangle 9"/>
          <p:cNvSpPr>
            <a:spLocks noChangeArrowheads="1"/>
          </p:cNvSpPr>
          <p:nvPr/>
        </p:nvSpPr>
        <p:spPr bwMode="auto">
          <a:xfrm>
            <a:off x="1752600" y="6172200"/>
            <a:ext cx="6705600" cy="457200"/>
          </a:xfrm>
          <a:prstGeom prst="rect">
            <a:avLst/>
          </a:prstGeom>
          <a:noFill/>
          <a:ln w="9525">
            <a:noFill/>
            <a:miter lim="800000"/>
            <a:headEnd/>
            <a:tailEnd/>
          </a:ln>
          <a:effectLst/>
        </p:spPr>
        <p:txBody>
          <a:bodyPr>
            <a:spAutoFit/>
          </a:bodyPr>
          <a:lstStyle/>
          <a:p>
            <a:pPr algn="ctr"/>
            <a:r>
              <a:rPr lang="en-US" sz="2400" b="1">
                <a:solidFill>
                  <a:schemeClr val="bg1"/>
                </a:solidFill>
              </a:rPr>
              <a:t>Quy trình sản xuất nước sạch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80" name="Group 32"/>
          <p:cNvGraphicFramePr>
            <a:graphicFrameLocks noGrp="1"/>
          </p:cNvGraphicFramePr>
          <p:nvPr/>
        </p:nvGraphicFramePr>
        <p:xfrm>
          <a:off x="228600" y="304800"/>
          <a:ext cx="8763000" cy="6507165"/>
        </p:xfrm>
        <a:graphic>
          <a:graphicData uri="http://schemas.openxmlformats.org/drawingml/2006/table">
            <a:tbl>
              <a:tblPr/>
              <a:tblGrid>
                <a:gridCol w="3457575"/>
                <a:gridCol w="5305425"/>
              </a:tblGrid>
              <a:tr h="1360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C0000"/>
                          </a:solidFill>
                          <a:effectLst/>
                          <a:latin typeface="Arial" charset="0"/>
                        </a:rPr>
                        <a:t>Các giai đoạn của dây chuyền sản xuất nước sạch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C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C0000"/>
                          </a:solidFill>
                          <a:effectLst/>
                          <a:latin typeface="Arial" charset="0"/>
                        </a:rPr>
                        <a:t>Tác dụng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1.Trạm bơm nước đợt một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7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2. Dàn khử sắt - bể lắng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7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I-Times" pitchFamily="2" charset="0"/>
                          <a:cs typeface="Times New Roman" pitchFamily="18" charset="0"/>
                        </a:rPr>
                        <a:t> </a:t>
                      </a:r>
                      <a:r>
                        <a:rPr kumimoji="0" lang="en-US" sz="2400" b="0" i="0" u="none" strike="noStrike" cap="none" normalizeH="0" baseline="0" smtClean="0">
                          <a:ln>
                            <a:noFill/>
                          </a:ln>
                          <a:solidFill>
                            <a:srgbClr val="0000CC"/>
                          </a:solidFill>
                          <a:effectLst/>
                          <a:latin typeface="Arial" charset="0"/>
                          <a:cs typeface="Times New Roman" pitchFamily="18" charset="0"/>
                        </a:rPr>
                        <a:t>3.</a:t>
                      </a:r>
                      <a:r>
                        <a:rPr kumimoji="0" lang="en-US" sz="2400" b="0" i="0" u="none" strike="noStrike" cap="none" normalizeH="0" baseline="0" smtClean="0">
                          <a:ln>
                            <a:noFill/>
                          </a:ln>
                          <a:solidFill>
                            <a:schemeClr val="tx1"/>
                          </a:solidFill>
                          <a:effectLst/>
                          <a:latin typeface="Arial" charset="0"/>
                          <a:cs typeface="Times New Roman" pitchFamily="18" charset="0"/>
                        </a:rPr>
                        <a:t> </a:t>
                      </a:r>
                      <a:r>
                        <a:rPr kumimoji="0" lang="en-US" sz="2400" b="0" i="0" u="none" strike="noStrike" cap="none" normalizeH="0" baseline="0" smtClean="0">
                          <a:ln>
                            <a:noFill/>
                          </a:ln>
                          <a:solidFill>
                            <a:srgbClr val="0000CC"/>
                          </a:solidFill>
                          <a:effectLst/>
                          <a:latin typeface="Arial" charset="0"/>
                          <a:cs typeface="Times New Roman" pitchFamily="18" charset="0"/>
                        </a:rPr>
                        <a:t>Bể lọc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4. Sát trùng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7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5. Bể chứa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7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6.Trạm bơm đợt hai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68" name="Group 64"/>
          <p:cNvGraphicFramePr>
            <a:graphicFrameLocks noGrp="1"/>
          </p:cNvGraphicFramePr>
          <p:nvPr/>
        </p:nvGraphicFramePr>
        <p:xfrm>
          <a:off x="228600" y="152400"/>
          <a:ext cx="8763000" cy="6553202"/>
        </p:xfrm>
        <a:graphic>
          <a:graphicData uri="http://schemas.openxmlformats.org/drawingml/2006/table">
            <a:tbl>
              <a:tblPr/>
              <a:tblGrid>
                <a:gridCol w="3457575"/>
                <a:gridCol w="5305425"/>
              </a:tblGrid>
              <a:tr h="132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C0000"/>
                          </a:solidFill>
                          <a:effectLst/>
                          <a:latin typeface="Arial" charset="0"/>
                        </a:rPr>
                        <a:t>Các giai đoạn của dây chuyền sản xuất nước sạch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C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C0000"/>
                          </a:solidFill>
                          <a:effectLst/>
                          <a:latin typeface="Arial" charset="0"/>
                        </a:rPr>
                        <a:t>Tác dụng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1.Trạm bơm nước đợt một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Lấy nước từ nguồn.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2. Dàn khử sắt - bể lắng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Loại chất sắt và những chất không hòa tan trong nước.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I-Times" pitchFamily="2" charset="0"/>
                          <a:cs typeface="Times New Roman" pitchFamily="18" charset="0"/>
                        </a:rPr>
                        <a:t> </a:t>
                      </a:r>
                      <a:r>
                        <a:rPr kumimoji="0" lang="en-US" sz="2400" b="0" i="0" u="none" strike="noStrike" cap="none" normalizeH="0" baseline="0" smtClean="0">
                          <a:ln>
                            <a:noFill/>
                          </a:ln>
                          <a:solidFill>
                            <a:srgbClr val="0000CC"/>
                          </a:solidFill>
                          <a:effectLst/>
                          <a:latin typeface="Arial" charset="0"/>
                          <a:cs typeface="Times New Roman" pitchFamily="18" charset="0"/>
                        </a:rPr>
                        <a:t>3.</a:t>
                      </a:r>
                      <a:r>
                        <a:rPr kumimoji="0" lang="en-US" sz="2400" b="0" i="0" u="none" strike="noStrike" cap="none" normalizeH="0" baseline="0" smtClean="0">
                          <a:ln>
                            <a:noFill/>
                          </a:ln>
                          <a:solidFill>
                            <a:schemeClr val="tx1"/>
                          </a:solidFill>
                          <a:effectLst/>
                          <a:latin typeface="Arial" charset="0"/>
                          <a:cs typeface="Times New Roman" pitchFamily="18" charset="0"/>
                        </a:rPr>
                        <a:t> </a:t>
                      </a:r>
                      <a:r>
                        <a:rPr kumimoji="0" lang="en-US" sz="2400" b="0" i="0" u="none" strike="noStrike" cap="none" normalizeH="0" baseline="0" smtClean="0">
                          <a:ln>
                            <a:noFill/>
                          </a:ln>
                          <a:solidFill>
                            <a:srgbClr val="0000CC"/>
                          </a:solidFill>
                          <a:effectLst/>
                          <a:latin typeface="Arial" charset="0"/>
                          <a:cs typeface="Times New Roman" pitchFamily="18" charset="0"/>
                        </a:rPr>
                        <a:t>Bể lọc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Tiếp tục loại các chất không tan trong nước.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1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4. Sát trùng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VNI-Times" pitchFamily="2" charset="0"/>
                        </a:rPr>
                        <a:t> </a:t>
                      </a:r>
                      <a:r>
                        <a:rPr kumimoji="0" lang="en-US" sz="2400" b="0" i="0" u="none" strike="noStrike" cap="none" normalizeH="0" baseline="0" smtClean="0">
                          <a:ln>
                            <a:noFill/>
                          </a:ln>
                          <a:solidFill>
                            <a:schemeClr val="tx1"/>
                          </a:solidFill>
                          <a:effectLst/>
                          <a:latin typeface="Arial" charset="0"/>
                        </a:rPr>
                        <a:t>Khử trùng.</a:t>
                      </a:r>
                      <a:endParaRPr kumimoji="0" lang="en-US" sz="24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5. Bể chứa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Times New Roman" pitchFamily="18" charset="0"/>
                        </a:rPr>
                        <a:t>Nước</a:t>
                      </a:r>
                      <a:r>
                        <a:rPr kumimoji="0" lang="en-US" sz="2400" b="1" i="0" u="none" strike="noStrike" cap="none" normalizeH="0" baseline="0" smtClean="0">
                          <a:ln>
                            <a:noFill/>
                          </a:ln>
                          <a:solidFill>
                            <a:schemeClr val="tx1"/>
                          </a:solidFill>
                          <a:effectLst/>
                          <a:latin typeface="Arial" charset="0"/>
                          <a:cs typeface="Times New Roman" pitchFamily="18" charset="0"/>
                        </a:rPr>
                        <a:t> </a:t>
                      </a:r>
                      <a:r>
                        <a:rPr kumimoji="0" lang="en-US" sz="2400" b="0" i="0" u="none" strike="noStrike" cap="none" normalizeH="0" baseline="0" smtClean="0">
                          <a:ln>
                            <a:noFill/>
                          </a:ln>
                          <a:solidFill>
                            <a:schemeClr val="tx1"/>
                          </a:solidFill>
                          <a:effectLst/>
                          <a:latin typeface="Arial" charset="0"/>
                          <a:cs typeface="Times New Roman" pitchFamily="18" charset="0"/>
                        </a:rPr>
                        <a:t>đã được khử sắt, sát trùng và lọai trừ các chất bẩn khác.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CC"/>
                          </a:solidFill>
                          <a:effectLst/>
                          <a:latin typeface="Arial" charset="0"/>
                        </a:rPr>
                        <a:t>6.Trạm bơm đợt hai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Phân phối nước sạch cho người tiêu dùng.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Untitled-1"/>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31754" name="Text Box 10"/>
          <p:cNvSpPr txBox="1">
            <a:spLocks noChangeArrowheads="1"/>
          </p:cNvSpPr>
          <p:nvPr/>
        </p:nvSpPr>
        <p:spPr bwMode="auto">
          <a:xfrm>
            <a:off x="990600" y="2971800"/>
            <a:ext cx="4572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1</a:t>
            </a:r>
          </a:p>
        </p:txBody>
      </p:sp>
      <p:sp>
        <p:nvSpPr>
          <p:cNvPr id="31755" name="Text Box 11"/>
          <p:cNvSpPr txBox="1">
            <a:spLocks noChangeArrowheads="1"/>
          </p:cNvSpPr>
          <p:nvPr/>
        </p:nvSpPr>
        <p:spPr bwMode="auto">
          <a:xfrm>
            <a:off x="2057400" y="2514600"/>
            <a:ext cx="3048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2</a:t>
            </a:r>
          </a:p>
        </p:txBody>
      </p:sp>
      <p:sp>
        <p:nvSpPr>
          <p:cNvPr id="31756" name="Text Box 12"/>
          <p:cNvSpPr txBox="1">
            <a:spLocks noChangeArrowheads="1"/>
          </p:cNvSpPr>
          <p:nvPr/>
        </p:nvSpPr>
        <p:spPr bwMode="auto">
          <a:xfrm>
            <a:off x="3048000" y="3581400"/>
            <a:ext cx="6096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3</a:t>
            </a:r>
          </a:p>
        </p:txBody>
      </p:sp>
      <p:sp>
        <p:nvSpPr>
          <p:cNvPr id="31759" name="Text Box 15"/>
          <p:cNvSpPr txBox="1">
            <a:spLocks noChangeArrowheads="1"/>
          </p:cNvSpPr>
          <p:nvPr/>
        </p:nvSpPr>
        <p:spPr bwMode="auto">
          <a:xfrm>
            <a:off x="4953000" y="3352800"/>
            <a:ext cx="5334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5</a:t>
            </a:r>
          </a:p>
        </p:txBody>
      </p:sp>
      <p:sp>
        <p:nvSpPr>
          <p:cNvPr id="31760" name="Text Box 16"/>
          <p:cNvSpPr txBox="1">
            <a:spLocks noChangeArrowheads="1"/>
          </p:cNvSpPr>
          <p:nvPr/>
        </p:nvSpPr>
        <p:spPr bwMode="auto">
          <a:xfrm>
            <a:off x="3962400" y="5410200"/>
            <a:ext cx="6858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4</a:t>
            </a:r>
          </a:p>
        </p:txBody>
      </p:sp>
      <p:sp>
        <p:nvSpPr>
          <p:cNvPr id="31761" name="Text Box 17"/>
          <p:cNvSpPr txBox="1">
            <a:spLocks noChangeArrowheads="1"/>
          </p:cNvSpPr>
          <p:nvPr/>
        </p:nvSpPr>
        <p:spPr bwMode="auto">
          <a:xfrm>
            <a:off x="6172200" y="5562600"/>
            <a:ext cx="381000" cy="3667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81000" y="685800"/>
            <a:ext cx="7696200" cy="366713"/>
          </a:xfrm>
          <a:prstGeom prst="rect">
            <a:avLst/>
          </a:prstGeom>
          <a:noFill/>
          <a:ln w="9525">
            <a:noFill/>
            <a:miter lim="800000"/>
            <a:headEnd/>
            <a:tailEnd/>
          </a:ln>
          <a:effectLst/>
        </p:spPr>
        <p:txBody>
          <a:bodyPr>
            <a:spAutoFit/>
          </a:bodyPr>
          <a:lstStyle/>
          <a:p>
            <a:pPr algn="ctr">
              <a:spcBef>
                <a:spcPct val="50000"/>
              </a:spcBef>
            </a:pPr>
            <a:endParaRPr lang="en-US" b="1">
              <a:solidFill>
                <a:srgbClr val="0000CC"/>
              </a:solidFill>
            </a:endParaRPr>
          </a:p>
        </p:txBody>
      </p:sp>
      <p:sp>
        <p:nvSpPr>
          <p:cNvPr id="19461" name="Text Box 5"/>
          <p:cNvSpPr txBox="1">
            <a:spLocks noChangeArrowheads="1"/>
          </p:cNvSpPr>
          <p:nvPr/>
        </p:nvSpPr>
        <p:spPr bwMode="auto">
          <a:xfrm>
            <a:off x="381000" y="228600"/>
            <a:ext cx="8458200" cy="519113"/>
          </a:xfrm>
          <a:prstGeom prst="rect">
            <a:avLst/>
          </a:prstGeom>
          <a:noFill/>
          <a:ln w="9525">
            <a:noFill/>
            <a:miter lim="800000"/>
            <a:headEnd/>
            <a:tailEnd/>
          </a:ln>
          <a:effectLst/>
        </p:spPr>
        <p:txBody>
          <a:bodyPr>
            <a:spAutoFit/>
          </a:bodyPr>
          <a:lstStyle/>
          <a:p>
            <a:pPr>
              <a:spcBef>
                <a:spcPct val="50000"/>
              </a:spcBef>
            </a:pPr>
            <a:r>
              <a:rPr lang="en-US" sz="2800">
                <a:solidFill>
                  <a:srgbClr val="CC0000"/>
                </a:solidFill>
              </a:rPr>
              <a:t>Hoạt động 4</a:t>
            </a:r>
            <a:r>
              <a:rPr lang="en-US" sz="2800"/>
              <a:t>: </a:t>
            </a:r>
            <a:r>
              <a:rPr lang="en-US" sz="2800">
                <a:solidFill>
                  <a:srgbClr val="0000CC"/>
                </a:solidFill>
              </a:rPr>
              <a:t>Sự cần thiết phải đun sôi nước uống</a:t>
            </a:r>
          </a:p>
        </p:txBody>
      </p:sp>
      <p:sp>
        <p:nvSpPr>
          <p:cNvPr id="19462" name="Text Box 6"/>
          <p:cNvSpPr txBox="1">
            <a:spLocks noChangeArrowheads="1"/>
          </p:cNvSpPr>
          <p:nvPr/>
        </p:nvSpPr>
        <p:spPr bwMode="auto">
          <a:xfrm>
            <a:off x="457200" y="1752600"/>
            <a:ext cx="8686800" cy="946150"/>
          </a:xfrm>
          <a:prstGeom prst="rect">
            <a:avLst/>
          </a:prstGeom>
          <a:noFill/>
          <a:ln w="9525">
            <a:noFill/>
            <a:miter lim="800000"/>
            <a:headEnd/>
            <a:tailEnd/>
          </a:ln>
          <a:effectLst/>
        </p:spPr>
        <p:txBody>
          <a:bodyPr>
            <a:spAutoFit/>
          </a:bodyPr>
          <a:lstStyle/>
          <a:p>
            <a:pPr>
              <a:spcBef>
                <a:spcPct val="50000"/>
              </a:spcBef>
            </a:pPr>
            <a:r>
              <a:rPr lang="en-US" sz="2800"/>
              <a:t> Nước đã làm sạch bằng các cách trên đã uống ngay được chưa? Tại sao?</a:t>
            </a:r>
          </a:p>
        </p:txBody>
      </p:sp>
      <p:sp>
        <p:nvSpPr>
          <p:cNvPr id="19463" name="Text Box 7"/>
          <p:cNvSpPr txBox="1">
            <a:spLocks noChangeArrowheads="1"/>
          </p:cNvSpPr>
          <p:nvPr/>
        </p:nvSpPr>
        <p:spPr bwMode="auto">
          <a:xfrm>
            <a:off x="304800" y="2971800"/>
            <a:ext cx="8839200" cy="946150"/>
          </a:xfrm>
          <a:prstGeom prst="rect">
            <a:avLst/>
          </a:prstGeom>
          <a:noFill/>
          <a:ln w="9525">
            <a:noFill/>
            <a:miter lim="800000"/>
            <a:headEnd/>
            <a:tailEnd/>
          </a:ln>
          <a:effectLst/>
        </p:spPr>
        <p:txBody>
          <a:bodyPr>
            <a:spAutoFit/>
          </a:bodyPr>
          <a:lstStyle/>
          <a:p>
            <a:r>
              <a:rPr lang="en-US" sz="2800"/>
              <a:t> Muốn có nước uống được ta phải làm gì? </a:t>
            </a:r>
          </a:p>
          <a:p>
            <a:r>
              <a:rPr lang="en-US" sz="2800"/>
              <a:t> Tại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animEffect transition="in" filter="blinds(horizontal)">
                                      <p:cBhvr>
                                        <p:cTn id="11"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gray">
          <a:xfrm>
            <a:off x="381000" y="228600"/>
            <a:ext cx="2286000" cy="1143000"/>
          </a:xfrm>
          <a:prstGeom prst="roundRect">
            <a:avLst>
              <a:gd name="adj" fmla="val 50000"/>
            </a:avLst>
          </a:prstGeom>
          <a:gradFill rotWithShape="1">
            <a:gsLst>
              <a:gs pos="0">
                <a:schemeClr val="bg1"/>
              </a:gs>
              <a:gs pos="100000">
                <a:srgbClr val="FF00FF">
                  <a:alpha val="99001"/>
                </a:srgbClr>
              </a:gs>
            </a:gsLst>
            <a:lin ang="5400000" scaled="1"/>
          </a:gradFill>
          <a:ln w="38100" algn="ctr">
            <a:solidFill>
              <a:srgbClr val="FFFFFF"/>
            </a:solidFill>
            <a:round/>
            <a:headEnd/>
            <a:tailEnd/>
          </a:ln>
          <a:effectLst>
            <a:outerShdw dist="63500" dir="3187806" algn="ctr" rotWithShape="0">
              <a:srgbClr val="001D3A"/>
            </a:outerShdw>
          </a:effectLst>
        </p:spPr>
        <p:txBody>
          <a:bodyPr wrap="none" anchor="ctr"/>
          <a:lstStyle/>
          <a:p>
            <a:pPr eaLnBrk="1" hangingPunct="1"/>
            <a:endParaRPr lang="en-US" sz="3600" b="1">
              <a:solidFill>
                <a:srgbClr val="FFFF00"/>
              </a:solidFill>
              <a:latin typeface="Times New Roman" pitchFamily="18" charset="0"/>
            </a:endParaRPr>
          </a:p>
          <a:p>
            <a:pPr>
              <a:spcBef>
                <a:spcPct val="50000"/>
              </a:spcBef>
            </a:pPr>
            <a:endParaRPr lang="en-US" sz="3200">
              <a:solidFill>
                <a:srgbClr val="FF0000"/>
              </a:solidFill>
            </a:endParaRPr>
          </a:p>
          <a:p>
            <a:pPr>
              <a:spcBef>
                <a:spcPct val="50000"/>
              </a:spcBef>
            </a:pPr>
            <a:endParaRPr lang="en-US" sz="3200" b="1"/>
          </a:p>
          <a:p>
            <a:pPr>
              <a:spcBef>
                <a:spcPct val="50000"/>
              </a:spcBef>
            </a:pPr>
            <a:endParaRPr lang="en-US" sz="3200">
              <a:solidFill>
                <a:srgbClr val="FF3300"/>
              </a:solidFill>
            </a:endParaRPr>
          </a:p>
          <a:p>
            <a:endParaRPr lang="en-US" b="1">
              <a:solidFill>
                <a:srgbClr val="CC0000"/>
              </a:solidFill>
            </a:endParaRPr>
          </a:p>
          <a:p>
            <a:endParaRPr lang="en-US" b="1">
              <a:solidFill>
                <a:srgbClr val="CC0000"/>
              </a:solidFill>
            </a:endParaRPr>
          </a:p>
          <a:p>
            <a:endParaRPr lang="en-US" sz="3600" b="1">
              <a:solidFill>
                <a:srgbClr val="CC0000"/>
              </a:solidFill>
            </a:endParaRPr>
          </a:p>
          <a:p>
            <a:pPr>
              <a:spcBef>
                <a:spcPct val="50000"/>
              </a:spcBef>
            </a:pPr>
            <a:endParaRPr lang="en-US" b="1">
              <a:solidFill>
                <a:srgbClr val="CC0000"/>
              </a:solidFill>
            </a:endParaRPr>
          </a:p>
          <a:p>
            <a:pPr>
              <a:spcBef>
                <a:spcPct val="50000"/>
              </a:spcBef>
            </a:pPr>
            <a:endParaRPr lang="en-US" sz="2800">
              <a:solidFill>
                <a:srgbClr val="CC0000"/>
              </a:solidFill>
            </a:endParaRPr>
          </a:p>
          <a:p>
            <a:pPr>
              <a:spcBef>
                <a:spcPct val="50000"/>
              </a:spcBef>
            </a:pPr>
            <a:endParaRPr lang="en-US" sz="2800">
              <a:solidFill>
                <a:srgbClr val="CC0000"/>
              </a:solidFill>
            </a:endParaRPr>
          </a:p>
          <a:p>
            <a:pPr>
              <a:spcBef>
                <a:spcPct val="50000"/>
              </a:spcBef>
            </a:pPr>
            <a:endParaRPr lang="en-US" sz="3600" b="1"/>
          </a:p>
          <a:p>
            <a:pPr>
              <a:spcBef>
                <a:spcPct val="50000"/>
              </a:spcBef>
            </a:pPr>
            <a:r>
              <a:rPr lang="en-US" sz="3600" b="1"/>
              <a:t>Kết luận</a:t>
            </a:r>
          </a:p>
          <a:p>
            <a:pPr>
              <a:spcBef>
                <a:spcPct val="50000"/>
              </a:spcBef>
            </a:pPr>
            <a:endParaRPr lang="en-US" sz="3600">
              <a:solidFill>
                <a:srgbClr val="0000FF"/>
              </a:solidFill>
            </a:endParaRPr>
          </a:p>
          <a:p>
            <a:pPr>
              <a:spcBef>
                <a:spcPct val="50000"/>
              </a:spcBef>
            </a:pPr>
            <a:endParaRPr lang="en-US" sz="2800" b="1">
              <a:solidFill>
                <a:srgbClr val="0000FF"/>
              </a:solidFill>
            </a:endParaRPr>
          </a:p>
          <a:p>
            <a:pPr>
              <a:spcBef>
                <a:spcPct val="50000"/>
              </a:spcBef>
            </a:pPr>
            <a:endParaRPr lang="en-US" sz="2800" b="1">
              <a:solidFill>
                <a:srgbClr val="FF0000"/>
              </a:solidFill>
            </a:endParaRPr>
          </a:p>
          <a:p>
            <a:endParaRPr lang="en-US" sz="3200" b="1">
              <a:solidFill>
                <a:srgbClr val="FF0000"/>
              </a:solidFill>
            </a:endParaRPr>
          </a:p>
          <a:p>
            <a:pPr>
              <a:spcBef>
                <a:spcPct val="50000"/>
              </a:spcBef>
            </a:pPr>
            <a:endParaRPr lang="en-US" sz="3600">
              <a:solidFill>
                <a:srgbClr val="FF0000"/>
              </a:solidFill>
            </a:endParaRPr>
          </a:p>
          <a:p>
            <a:pPr>
              <a:spcBef>
                <a:spcPct val="50000"/>
              </a:spcBef>
            </a:pPr>
            <a:endParaRPr lang="en-US" sz="3600" b="1">
              <a:solidFill>
                <a:srgbClr val="0000CC"/>
              </a:solidFill>
            </a:endParaRPr>
          </a:p>
          <a:p>
            <a:pPr>
              <a:spcBef>
                <a:spcPct val="50000"/>
              </a:spcBef>
            </a:pPr>
            <a:endParaRPr lang="en-US" sz="3200" b="1">
              <a:solidFill>
                <a:srgbClr val="0000CC"/>
              </a:solidFill>
            </a:endParaRPr>
          </a:p>
          <a:p>
            <a:pPr>
              <a:spcBef>
                <a:spcPct val="50000"/>
              </a:spcBef>
            </a:pPr>
            <a:endParaRPr lang="en-US" sz="2400">
              <a:solidFill>
                <a:srgbClr val="0000CC"/>
              </a:solidFill>
            </a:endParaRPr>
          </a:p>
          <a:p>
            <a:pPr eaLnBrk="1" hangingPunct="1"/>
            <a:endParaRPr lang="en-US" sz="2400" b="1">
              <a:solidFill>
                <a:srgbClr val="008000"/>
              </a:solidFill>
              <a:latin typeface="Times New Roman" pitchFamily="18" charset="0"/>
            </a:endParaRPr>
          </a:p>
          <a:p>
            <a:endParaRPr lang="en-US" sz="3600" b="1">
              <a:solidFill>
                <a:srgbClr val="FF0000"/>
              </a:solidFill>
              <a:effectLst>
                <a:outerShdw blurRad="38100" dist="38100" dir="2700000" algn="tl">
                  <a:srgbClr val="000000"/>
                </a:outerShdw>
              </a:effectLst>
              <a:latin typeface="VNI-Goudy" pitchFamily="2" charset="0"/>
            </a:endParaRPr>
          </a:p>
        </p:txBody>
      </p:sp>
      <p:sp>
        <p:nvSpPr>
          <p:cNvPr id="23555" name="Text Box 3"/>
          <p:cNvSpPr txBox="1">
            <a:spLocks noChangeArrowheads="1"/>
          </p:cNvSpPr>
          <p:nvPr/>
        </p:nvSpPr>
        <p:spPr bwMode="auto">
          <a:xfrm>
            <a:off x="381000" y="1905000"/>
            <a:ext cx="8305800" cy="5210175"/>
          </a:xfrm>
          <a:prstGeom prst="rect">
            <a:avLst/>
          </a:prstGeom>
          <a:noFill/>
          <a:ln w="9525">
            <a:noFill/>
            <a:miter lim="800000"/>
            <a:headEnd/>
            <a:tailEnd/>
          </a:ln>
          <a:effectLst/>
        </p:spPr>
        <p:txBody>
          <a:bodyPr>
            <a:spAutoFit/>
          </a:bodyPr>
          <a:lstStyle/>
          <a:p>
            <a:pPr>
              <a:spcBef>
                <a:spcPct val="50000"/>
              </a:spcBef>
            </a:pPr>
            <a:r>
              <a:rPr lang="en-US" sz="3200"/>
              <a:t>   Nước được sản xuất từ nhà máy đảm bảo được 3 tiêu chuẩn: </a:t>
            </a:r>
            <a:r>
              <a:rPr lang="en-US" sz="3200" i="1">
                <a:solidFill>
                  <a:srgbClr val="CC0000"/>
                </a:solidFill>
              </a:rPr>
              <a:t>Khử sắt, loại bỏ các chất</a:t>
            </a:r>
            <a:r>
              <a:rPr lang="en-US" sz="3200" i="1"/>
              <a:t> </a:t>
            </a:r>
            <a:r>
              <a:rPr lang="en-US" sz="3200" i="1">
                <a:solidFill>
                  <a:srgbClr val="CC0000"/>
                </a:solidFill>
              </a:rPr>
              <a:t>không tan và sát trùng</a:t>
            </a:r>
            <a:r>
              <a:rPr lang="en-US" sz="3200" i="1"/>
              <a:t>.</a:t>
            </a:r>
            <a:r>
              <a:rPr lang="en-US" sz="3200"/>
              <a:t> Trong khi đó, nước thu được bằng cách lọc thì chỉ loại bỏ được một số chất không tan trong nước. Tuy nhiên, dù là nước máy hay nước thu được bằng cách lọc thì đều phải </a:t>
            </a:r>
            <a:r>
              <a:rPr lang="en-US" sz="3200">
                <a:solidFill>
                  <a:srgbClr val="CC0000"/>
                </a:solidFill>
              </a:rPr>
              <a:t>đun sôi nước</a:t>
            </a:r>
            <a:r>
              <a:rPr lang="en-US" sz="3200"/>
              <a:t> </a:t>
            </a:r>
            <a:r>
              <a:rPr lang="en-US" sz="3200">
                <a:solidFill>
                  <a:srgbClr val="CC0000"/>
                </a:solidFill>
              </a:rPr>
              <a:t>trước khi uống</a:t>
            </a:r>
            <a:r>
              <a:rPr lang="en-US" sz="3200"/>
              <a:t> để diệt hết các vi khuẩn và loại bỏ các chất độc còn tồn tại trong nước.</a:t>
            </a:r>
          </a:p>
          <a:p>
            <a:pPr>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anim calcmode="lin" valueType="num">
                                      <p:cBhvr>
                                        <p:cTn id="8" dur="500" fill="hold"/>
                                        <p:tgtEl>
                                          <p:spTgt spid="23554"/>
                                        </p:tgtEl>
                                        <p:attrNameLst>
                                          <p:attrName>style.rotation</p:attrName>
                                        </p:attrNameLst>
                                      </p:cBhvr>
                                      <p:tavLst>
                                        <p:tav tm="0">
                                          <p:val>
                                            <p:fltVal val="720"/>
                                          </p:val>
                                        </p:tav>
                                        <p:tav tm="100000">
                                          <p:val>
                                            <p:fltVal val="0"/>
                                          </p:val>
                                        </p:tav>
                                      </p:tavLst>
                                    </p:anim>
                                    <p:anim calcmode="lin" valueType="num">
                                      <p:cBhvr>
                                        <p:cTn id="9" dur="500" fill="hold"/>
                                        <p:tgtEl>
                                          <p:spTgt spid="23554"/>
                                        </p:tgtEl>
                                        <p:attrNameLst>
                                          <p:attrName>ppt_h</p:attrName>
                                        </p:attrNameLst>
                                      </p:cBhvr>
                                      <p:tavLst>
                                        <p:tav tm="0">
                                          <p:val>
                                            <p:fltVal val="0"/>
                                          </p:val>
                                        </p:tav>
                                        <p:tav tm="100000">
                                          <p:val>
                                            <p:strVal val="#ppt_h"/>
                                          </p:val>
                                        </p:tav>
                                      </p:tavLst>
                                    </p:anim>
                                    <p:anim calcmode="lin" valueType="num">
                                      <p:cBhvr>
                                        <p:cTn id="10" dur="500" fill="hold"/>
                                        <p:tgtEl>
                                          <p:spTgt spid="235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p:cTn id="15" dur="500" fill="hold"/>
                                        <p:tgtEl>
                                          <p:spTgt spid="23555"/>
                                        </p:tgtEl>
                                        <p:attrNameLst>
                                          <p:attrName>ppt_w</p:attrName>
                                        </p:attrNameLst>
                                      </p:cBhvr>
                                      <p:tavLst>
                                        <p:tav tm="0">
                                          <p:val>
                                            <p:fltVal val="0"/>
                                          </p:val>
                                        </p:tav>
                                        <p:tav tm="100000">
                                          <p:val>
                                            <p:strVal val="#ppt_w"/>
                                          </p:val>
                                        </p:tav>
                                      </p:tavLst>
                                    </p:anim>
                                    <p:anim calcmode="lin" valueType="num">
                                      <p:cBhvr>
                                        <p:cTn id="16" dur="500" fill="hold"/>
                                        <p:tgtEl>
                                          <p:spTgt spid="23555"/>
                                        </p:tgtEl>
                                        <p:attrNameLst>
                                          <p:attrName>ppt_h</p:attrName>
                                        </p:attrNameLst>
                                      </p:cBhvr>
                                      <p:tavLst>
                                        <p:tav tm="0">
                                          <p:val>
                                            <p:fltVal val="0"/>
                                          </p:val>
                                        </p:tav>
                                        <p:tav tm="100000">
                                          <p:val>
                                            <p:strVal val="#ppt_h"/>
                                          </p:val>
                                        </p:tav>
                                      </p:tavLst>
                                    </p:anim>
                                    <p:animEffect transition="in" filter="fade">
                                      <p:cBhvr>
                                        <p:cTn id="1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inh_nen_trang_bia_GADT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0181" name="AutoShape 5"/>
          <p:cNvSpPr>
            <a:spLocks noChangeArrowheads="1"/>
          </p:cNvSpPr>
          <p:nvPr/>
        </p:nvSpPr>
        <p:spPr bwMode="auto">
          <a:xfrm>
            <a:off x="-1588" y="4538663"/>
            <a:ext cx="9145588" cy="2324100"/>
          </a:xfrm>
          <a:prstGeom prst="ribbon2">
            <a:avLst>
              <a:gd name="adj1" fmla="val 9593"/>
              <a:gd name="adj2" fmla="val 73954"/>
            </a:avLst>
          </a:prstGeom>
          <a:solidFill>
            <a:srgbClr val="FFFF00">
              <a:alpha val="6000"/>
            </a:srgbClr>
          </a:solidFill>
          <a:ln w="9525">
            <a:solidFill>
              <a:srgbClr val="FF0000"/>
            </a:solidFill>
            <a:round/>
            <a:headEnd/>
            <a:tailEnd/>
          </a:ln>
          <a:effectLst/>
        </p:spPr>
        <p:txBody>
          <a:bodyPr anchor="ctr">
            <a:spAutoFit/>
          </a:bodyPr>
          <a:lstStyle/>
          <a:p>
            <a:pPr algn="ctr" eaLnBrk="1" hangingPunct="1"/>
            <a:endParaRPr lang="en-US" sz="2400" b="1">
              <a:solidFill>
                <a:srgbClr val="0000FF"/>
              </a:solidFill>
              <a:latin typeface="Times New Roman" pitchFamily="18" charset="0"/>
            </a:endParaRPr>
          </a:p>
          <a:p>
            <a:pPr algn="ctr" eaLnBrk="1" hangingPunct="1"/>
            <a:r>
              <a:rPr lang="en-US" sz="2400" b="1">
                <a:solidFill>
                  <a:srgbClr val="0000FF"/>
                </a:solidFill>
                <a:latin typeface="Times New Roman" pitchFamily="18" charset="0"/>
              </a:rPr>
              <a:t>KÍNH CHÚC CÁC THẦY, CÔ GIÁO</a:t>
            </a:r>
          </a:p>
          <a:p>
            <a:pPr algn="ctr" eaLnBrk="1" hangingPunct="1"/>
            <a:r>
              <a:rPr lang="en-US" sz="2400" b="1">
                <a:solidFill>
                  <a:srgbClr val="0000FF"/>
                </a:solidFill>
                <a:latin typeface="Times New Roman" pitchFamily="18" charset="0"/>
              </a:rPr>
              <a:t> MẠNH KHỎE, THÀNH CÔNG.</a:t>
            </a:r>
          </a:p>
          <a:p>
            <a:pPr algn="ctr" eaLnBrk="1" hangingPunct="1"/>
            <a:r>
              <a:rPr lang="en-US" sz="2400" b="1">
                <a:solidFill>
                  <a:srgbClr val="0000FF"/>
                </a:solidFill>
                <a:latin typeface="Times New Roman" pitchFamily="18" charset="0"/>
              </a:rPr>
              <a:t>CHÚC CÁC EM NGOAN, HỌC GIỎI !</a:t>
            </a:r>
          </a:p>
          <a:p>
            <a:pPr algn="ctr" eaLnBrk="1" hangingPunct="1"/>
            <a:endParaRPr lang="en-US" sz="36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838200"/>
            <a:ext cx="78486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rPr>
              <a:t>Hoạt động 1: </a:t>
            </a:r>
            <a:r>
              <a:rPr lang="en-US" sz="2800" b="1">
                <a:solidFill>
                  <a:srgbClr val="0000CC"/>
                </a:solidFill>
              </a:rPr>
              <a:t>Một số cách làm sạch nước</a:t>
            </a:r>
          </a:p>
        </p:txBody>
      </p:sp>
      <p:sp>
        <p:nvSpPr>
          <p:cNvPr id="37891" name="Text Box 3"/>
          <p:cNvSpPr txBox="1">
            <a:spLocks noChangeArrowheads="1"/>
          </p:cNvSpPr>
          <p:nvPr/>
        </p:nvSpPr>
        <p:spPr bwMode="auto">
          <a:xfrm>
            <a:off x="381000" y="1828800"/>
            <a:ext cx="8229600" cy="946150"/>
          </a:xfrm>
          <a:prstGeom prst="rect">
            <a:avLst/>
          </a:prstGeom>
          <a:noFill/>
          <a:ln w="9525">
            <a:noFill/>
            <a:miter lim="800000"/>
            <a:headEnd/>
            <a:tailEnd/>
          </a:ln>
          <a:effectLst/>
        </p:spPr>
        <p:txBody>
          <a:bodyPr>
            <a:spAutoFit/>
          </a:bodyPr>
          <a:lstStyle/>
          <a:p>
            <a:pPr>
              <a:spcBef>
                <a:spcPct val="50000"/>
              </a:spcBef>
            </a:pPr>
            <a:r>
              <a:rPr lang="en-US" sz="2800">
                <a:solidFill>
                  <a:srgbClr val="0033CC"/>
                </a:solidFill>
              </a:rPr>
              <a:t>    Kể tên một số cách làm sạch nước mà gia đình  hoặc địa phương em áp dụng?</a:t>
            </a:r>
          </a:p>
        </p:txBody>
      </p:sp>
      <p:sp>
        <p:nvSpPr>
          <p:cNvPr id="37892" name="Text Box 4"/>
          <p:cNvSpPr txBox="1">
            <a:spLocks noChangeArrowheads="1"/>
          </p:cNvSpPr>
          <p:nvPr/>
        </p:nvSpPr>
        <p:spPr bwMode="auto">
          <a:xfrm>
            <a:off x="3124200" y="3124200"/>
            <a:ext cx="3124200" cy="519113"/>
          </a:xfrm>
          <a:prstGeom prst="rect">
            <a:avLst/>
          </a:prstGeom>
          <a:noFill/>
          <a:ln w="9525">
            <a:noFill/>
            <a:miter lim="800000"/>
            <a:headEnd/>
            <a:tailEnd/>
          </a:ln>
          <a:effectLst/>
        </p:spPr>
        <p:txBody>
          <a:bodyPr>
            <a:spAutoFit/>
          </a:bodyPr>
          <a:lstStyle/>
          <a:p>
            <a:pPr>
              <a:spcBef>
                <a:spcPct val="50000"/>
              </a:spcBef>
            </a:pPr>
            <a:r>
              <a:rPr lang="en-US" sz="2800"/>
              <a:t>- </a:t>
            </a:r>
            <a:r>
              <a:rPr lang="en-US" sz="2800" b="1"/>
              <a:t>Lọc nước.</a:t>
            </a:r>
          </a:p>
        </p:txBody>
      </p:sp>
      <p:sp>
        <p:nvSpPr>
          <p:cNvPr id="37893" name="Text Box 5"/>
          <p:cNvSpPr txBox="1">
            <a:spLocks noChangeArrowheads="1"/>
          </p:cNvSpPr>
          <p:nvPr/>
        </p:nvSpPr>
        <p:spPr bwMode="auto">
          <a:xfrm>
            <a:off x="3124200" y="4038600"/>
            <a:ext cx="4495800" cy="519113"/>
          </a:xfrm>
          <a:prstGeom prst="rect">
            <a:avLst/>
          </a:prstGeom>
          <a:noFill/>
          <a:ln w="9525">
            <a:noFill/>
            <a:miter lim="800000"/>
            <a:headEnd/>
            <a:tailEnd/>
          </a:ln>
          <a:effectLst/>
        </p:spPr>
        <p:txBody>
          <a:bodyPr>
            <a:spAutoFit/>
          </a:bodyPr>
          <a:lstStyle/>
          <a:p>
            <a:pPr>
              <a:spcBef>
                <a:spcPct val="50000"/>
              </a:spcBef>
            </a:pPr>
            <a:r>
              <a:rPr lang="en-US" sz="2800" b="1"/>
              <a:t>- Khử trùng</a:t>
            </a:r>
            <a:r>
              <a:rPr lang="en-US" sz="2800" b="1">
                <a:solidFill>
                  <a:srgbClr val="003300"/>
                </a:solidFill>
              </a:rPr>
              <a:t>.</a:t>
            </a:r>
          </a:p>
        </p:txBody>
      </p:sp>
      <p:sp>
        <p:nvSpPr>
          <p:cNvPr id="37894" name="Text Box 6"/>
          <p:cNvSpPr txBox="1">
            <a:spLocks noChangeArrowheads="1"/>
          </p:cNvSpPr>
          <p:nvPr/>
        </p:nvSpPr>
        <p:spPr bwMode="auto">
          <a:xfrm>
            <a:off x="3124200" y="5029200"/>
            <a:ext cx="3429000" cy="519113"/>
          </a:xfrm>
          <a:prstGeom prst="rect">
            <a:avLst/>
          </a:prstGeom>
          <a:noFill/>
          <a:ln w="9525">
            <a:noFill/>
            <a:miter lim="800000"/>
            <a:headEnd/>
            <a:tailEnd/>
          </a:ln>
          <a:effectLst/>
        </p:spPr>
        <p:txBody>
          <a:bodyPr>
            <a:spAutoFit/>
          </a:bodyPr>
          <a:lstStyle/>
          <a:p>
            <a:pPr>
              <a:spcBef>
                <a:spcPct val="50000"/>
              </a:spcBef>
            </a:pPr>
            <a:r>
              <a:rPr lang="en-US" sz="2800" b="1"/>
              <a:t>- Đun sôi.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blinds(horizontal)">
                                      <p:cBhvr>
                                        <p:cTn id="11" dur="500"/>
                                        <p:tgtEl>
                                          <p:spTgt spid="3789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893"/>
                                        </p:tgtEl>
                                        <p:attrNameLst>
                                          <p:attrName>style.visibility</p:attrName>
                                        </p:attrNameLst>
                                      </p:cBhvr>
                                      <p:to>
                                        <p:strVal val="visible"/>
                                      </p:to>
                                    </p:set>
                                    <p:animEffect transition="in" filter="box(in)">
                                      <p:cBhvr>
                                        <p:cTn id="16" dur="500"/>
                                        <p:tgtEl>
                                          <p:spTgt spid="3789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7894"/>
                                        </p:tgtEl>
                                        <p:attrNameLst>
                                          <p:attrName>style.visibility</p:attrName>
                                        </p:attrNameLst>
                                      </p:cBhvr>
                                      <p:to>
                                        <p:strVal val="visible"/>
                                      </p:to>
                                    </p:set>
                                    <p:animEffect transition="in" filter="checkerboard(across)">
                                      <p:cBhvr>
                                        <p:cTn id="21"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2" grpId="0"/>
      <p:bldP spid="37893" grpId="0"/>
      <p:bldP spid="37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43000" y="762000"/>
            <a:ext cx="4953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33CC"/>
                </a:solidFill>
              </a:rPr>
              <a:t>a. Lọc nước</a:t>
            </a:r>
          </a:p>
        </p:txBody>
      </p:sp>
      <p:sp>
        <p:nvSpPr>
          <p:cNvPr id="38915" name="Text Box 3"/>
          <p:cNvSpPr txBox="1">
            <a:spLocks noChangeArrowheads="1"/>
          </p:cNvSpPr>
          <p:nvPr/>
        </p:nvSpPr>
        <p:spPr bwMode="auto">
          <a:xfrm>
            <a:off x="1219200" y="1676400"/>
            <a:ext cx="6324600" cy="116046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Phểu</a:t>
            </a:r>
            <a:r>
              <a:rPr lang="en-US" sz="2800" b="1"/>
              <a:t>: </a:t>
            </a:r>
            <a:r>
              <a:rPr lang="en-US" sz="2800" b="1">
                <a:solidFill>
                  <a:srgbClr val="00CC00"/>
                </a:solidFill>
              </a:rPr>
              <a:t>Giấy lọc, bông lót</a:t>
            </a:r>
            <a:r>
              <a:rPr lang="en-US"/>
              <a:t> </a:t>
            </a:r>
          </a:p>
          <a:p>
            <a:pPr>
              <a:spcBef>
                <a:spcPct val="50000"/>
              </a:spcBef>
            </a:pPr>
            <a:r>
              <a:rPr lang="en-US" sz="2800" b="1">
                <a:solidFill>
                  <a:srgbClr val="FF0000"/>
                </a:solidFill>
              </a:rPr>
              <a:t>Bể lọc</a:t>
            </a:r>
            <a:r>
              <a:rPr lang="en-US" sz="2800" b="1"/>
              <a:t>: </a:t>
            </a:r>
            <a:r>
              <a:rPr lang="en-US" sz="2800" b="1">
                <a:solidFill>
                  <a:srgbClr val="006600"/>
                </a:solidFill>
              </a:rPr>
              <a:t>Than, cát, sỏi…</a:t>
            </a:r>
          </a:p>
        </p:txBody>
      </p:sp>
      <p:sp>
        <p:nvSpPr>
          <p:cNvPr id="38917" name="Text Box 5"/>
          <p:cNvSpPr txBox="1">
            <a:spLocks noChangeArrowheads="1"/>
          </p:cNvSpPr>
          <p:nvPr/>
        </p:nvSpPr>
        <p:spPr bwMode="auto">
          <a:xfrm>
            <a:off x="914400" y="4800600"/>
            <a:ext cx="6858000" cy="519113"/>
          </a:xfrm>
          <a:prstGeom prst="rect">
            <a:avLst/>
          </a:prstGeom>
          <a:noFill/>
          <a:ln w="9525">
            <a:noFill/>
            <a:miter lim="800000"/>
            <a:headEnd/>
            <a:tailEnd/>
          </a:ln>
          <a:effectLst/>
        </p:spPr>
        <p:txBody>
          <a:bodyPr>
            <a:spAutoFit/>
          </a:bodyPr>
          <a:lstStyle/>
          <a:p>
            <a:pPr>
              <a:spcBef>
                <a:spcPct val="50000"/>
              </a:spcBef>
            </a:pPr>
            <a:r>
              <a:rPr lang="en-US" sz="2800" b="1">
                <a:solidFill>
                  <a:srgbClr val="333399"/>
                </a:solidFill>
              </a:rPr>
              <a:t>Tách các chất không tan trong nước</a:t>
            </a:r>
          </a:p>
        </p:txBody>
      </p:sp>
      <p:sp>
        <p:nvSpPr>
          <p:cNvPr id="38918" name="Text Box 6"/>
          <p:cNvSpPr txBox="1">
            <a:spLocks noChangeArrowheads="1"/>
          </p:cNvSpPr>
          <p:nvPr/>
        </p:nvSpPr>
        <p:spPr bwMode="auto">
          <a:xfrm>
            <a:off x="1447800" y="3733800"/>
            <a:ext cx="4343400" cy="519113"/>
          </a:xfrm>
          <a:prstGeom prst="rect">
            <a:avLst/>
          </a:prstGeom>
          <a:noFill/>
          <a:ln w="9525">
            <a:noFill/>
            <a:miter lim="800000"/>
            <a:headEnd/>
            <a:tailEnd/>
          </a:ln>
          <a:effectLst/>
        </p:spPr>
        <p:txBody>
          <a:bodyPr>
            <a:spAutoFit/>
          </a:bodyPr>
          <a:lstStyle/>
          <a:p>
            <a:pPr algn="ctr">
              <a:spcBef>
                <a:spcPct val="50000"/>
              </a:spcBef>
            </a:pPr>
            <a:r>
              <a:rPr lang="en-US" sz="2800" b="1"/>
              <a:t>Mục đích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8918">
                                            <p:txEl>
                                              <p:pRg st="0" end="0"/>
                                            </p:txEl>
                                          </p:spTgt>
                                        </p:tgtEl>
                                        <p:attrNameLst>
                                          <p:attrName>style.visibility</p:attrName>
                                        </p:attrNameLst>
                                      </p:cBhvr>
                                      <p:to>
                                        <p:strVal val="visible"/>
                                      </p:to>
                                    </p:set>
                                    <p:animEffect transition="in" filter="blinds(horizontal)">
                                      <p:cBhvr>
                                        <p:cTn id="11" dur="500"/>
                                        <p:tgtEl>
                                          <p:spTgt spid="389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box(in)">
                                      <p:cBhvr>
                                        <p:cTn id="16"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133600" y="762000"/>
            <a:ext cx="3048000" cy="579438"/>
          </a:xfrm>
          <a:prstGeom prst="rect">
            <a:avLst/>
          </a:prstGeom>
          <a:noFill/>
          <a:ln w="9525">
            <a:noFill/>
            <a:miter lim="800000"/>
            <a:headEnd/>
            <a:tailEnd/>
          </a:ln>
          <a:effectLst/>
        </p:spPr>
        <p:txBody>
          <a:bodyPr>
            <a:spAutoFit/>
          </a:bodyPr>
          <a:lstStyle/>
          <a:p>
            <a:pPr algn="ctr">
              <a:spcBef>
                <a:spcPct val="50000"/>
              </a:spcBef>
            </a:pPr>
            <a:r>
              <a:rPr lang="en-US" sz="3200" b="1"/>
              <a:t>b. Khử trùng</a:t>
            </a:r>
          </a:p>
        </p:txBody>
      </p:sp>
      <p:sp>
        <p:nvSpPr>
          <p:cNvPr id="39939" name="Text Box 3"/>
          <p:cNvSpPr txBox="1">
            <a:spLocks noChangeArrowheads="1"/>
          </p:cNvSpPr>
          <p:nvPr/>
        </p:nvSpPr>
        <p:spPr bwMode="auto">
          <a:xfrm>
            <a:off x="838200" y="2057400"/>
            <a:ext cx="7543800" cy="946150"/>
          </a:xfrm>
          <a:prstGeom prst="rect">
            <a:avLst/>
          </a:prstGeom>
          <a:noFill/>
          <a:ln w="9525">
            <a:noFill/>
            <a:miter lim="800000"/>
            <a:headEnd/>
            <a:tailEnd/>
          </a:ln>
          <a:effectLst/>
        </p:spPr>
        <p:txBody>
          <a:bodyPr>
            <a:spAutoFit/>
          </a:bodyPr>
          <a:lstStyle/>
          <a:p>
            <a:pPr>
              <a:spcBef>
                <a:spcPct val="50000"/>
              </a:spcBef>
            </a:pPr>
            <a:r>
              <a:rPr lang="en-US" sz="2800" b="1">
                <a:solidFill>
                  <a:srgbClr val="0000CC"/>
                </a:solidFill>
              </a:rPr>
              <a:t>Pha trong nước những chất khử trùng như nước Gia – ven…</a:t>
            </a:r>
          </a:p>
        </p:txBody>
      </p:sp>
      <p:sp>
        <p:nvSpPr>
          <p:cNvPr id="39940" name="Text Box 4"/>
          <p:cNvSpPr txBox="1">
            <a:spLocks noChangeArrowheads="1"/>
          </p:cNvSpPr>
          <p:nvPr/>
        </p:nvSpPr>
        <p:spPr bwMode="auto">
          <a:xfrm>
            <a:off x="2209800" y="3505200"/>
            <a:ext cx="2895600" cy="579438"/>
          </a:xfrm>
          <a:prstGeom prst="rect">
            <a:avLst/>
          </a:prstGeom>
          <a:noFill/>
          <a:ln w="9525">
            <a:noFill/>
            <a:miter lim="800000"/>
            <a:headEnd/>
            <a:tailEnd/>
          </a:ln>
          <a:effectLst/>
        </p:spPr>
        <p:txBody>
          <a:bodyPr>
            <a:spAutoFit/>
          </a:bodyPr>
          <a:lstStyle/>
          <a:p>
            <a:pPr algn="ctr">
              <a:spcBef>
                <a:spcPct val="50000"/>
              </a:spcBef>
            </a:pPr>
            <a:r>
              <a:rPr lang="en-US" sz="3200" b="1"/>
              <a:t>Mục đích</a:t>
            </a:r>
          </a:p>
        </p:txBody>
      </p:sp>
      <p:sp>
        <p:nvSpPr>
          <p:cNvPr id="39941" name="Text Box 5"/>
          <p:cNvSpPr txBox="1">
            <a:spLocks noChangeArrowheads="1"/>
          </p:cNvSpPr>
          <p:nvPr/>
        </p:nvSpPr>
        <p:spPr bwMode="auto">
          <a:xfrm>
            <a:off x="914400" y="4800600"/>
            <a:ext cx="70866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rPr>
              <a:t>Tiêu diệt vi khuẩn trong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heckerboard(across)">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667000" y="1371600"/>
            <a:ext cx="3124200" cy="579438"/>
          </a:xfrm>
          <a:prstGeom prst="rect">
            <a:avLst/>
          </a:prstGeom>
          <a:noFill/>
          <a:ln w="9525">
            <a:noFill/>
            <a:miter lim="800000"/>
            <a:headEnd/>
            <a:tailEnd/>
          </a:ln>
          <a:effectLst/>
        </p:spPr>
        <p:txBody>
          <a:bodyPr>
            <a:spAutoFit/>
          </a:bodyPr>
          <a:lstStyle/>
          <a:p>
            <a:pPr algn="ctr">
              <a:spcBef>
                <a:spcPct val="50000"/>
              </a:spcBef>
            </a:pPr>
            <a:r>
              <a:rPr lang="en-US" sz="3200" b="1"/>
              <a:t>c. Đun sôi</a:t>
            </a:r>
          </a:p>
        </p:txBody>
      </p:sp>
      <p:sp>
        <p:nvSpPr>
          <p:cNvPr id="40963" name="Text Box 3"/>
          <p:cNvSpPr txBox="1">
            <a:spLocks noChangeArrowheads="1"/>
          </p:cNvSpPr>
          <p:nvPr/>
        </p:nvSpPr>
        <p:spPr bwMode="auto">
          <a:xfrm>
            <a:off x="2133600" y="2971800"/>
            <a:ext cx="3886200" cy="579438"/>
          </a:xfrm>
          <a:prstGeom prst="rect">
            <a:avLst/>
          </a:prstGeom>
          <a:noFill/>
          <a:ln w="9525">
            <a:noFill/>
            <a:miter lim="800000"/>
            <a:headEnd/>
            <a:tailEnd/>
          </a:ln>
          <a:effectLst/>
        </p:spPr>
        <p:txBody>
          <a:bodyPr>
            <a:spAutoFit/>
          </a:bodyPr>
          <a:lstStyle/>
          <a:p>
            <a:pPr algn="ctr">
              <a:spcBef>
                <a:spcPct val="50000"/>
              </a:spcBef>
            </a:pPr>
            <a:r>
              <a:rPr lang="en-US" sz="3200" b="1"/>
              <a:t>Mục đích</a:t>
            </a:r>
          </a:p>
        </p:txBody>
      </p:sp>
      <p:sp>
        <p:nvSpPr>
          <p:cNvPr id="40964" name="Text Box 4"/>
          <p:cNvSpPr txBox="1">
            <a:spLocks noChangeArrowheads="1"/>
          </p:cNvSpPr>
          <p:nvPr/>
        </p:nvSpPr>
        <p:spPr bwMode="auto">
          <a:xfrm>
            <a:off x="1219200" y="3962400"/>
            <a:ext cx="6096000" cy="1801813"/>
          </a:xfrm>
          <a:prstGeom prst="rect">
            <a:avLst/>
          </a:prstGeom>
          <a:noFill/>
          <a:ln w="9525">
            <a:noFill/>
            <a:miter lim="800000"/>
            <a:headEnd/>
            <a:tailEnd/>
          </a:ln>
          <a:effectLst/>
        </p:spPr>
        <p:txBody>
          <a:bodyPr>
            <a:spAutoFit/>
          </a:bodyPr>
          <a:lstStyle/>
          <a:p>
            <a:pPr algn="ctr">
              <a:spcBef>
                <a:spcPct val="50000"/>
              </a:spcBef>
            </a:pPr>
            <a:r>
              <a:rPr lang="en-US" sz="2800" b="1">
                <a:solidFill>
                  <a:srgbClr val="CC0000"/>
                </a:solidFill>
              </a:rPr>
              <a:t>+Tiêu diệt phần lớn vi khuẩn.</a:t>
            </a:r>
          </a:p>
          <a:p>
            <a:pPr algn="ctr">
              <a:spcBef>
                <a:spcPct val="50000"/>
              </a:spcBef>
            </a:pPr>
            <a:r>
              <a:rPr lang="en-US" sz="2800" b="1">
                <a:solidFill>
                  <a:srgbClr val="CC0000"/>
                </a:solidFill>
              </a:rPr>
              <a:t> </a:t>
            </a:r>
            <a:r>
              <a:rPr lang="en-US" sz="2800" b="1">
                <a:solidFill>
                  <a:srgbClr val="008000"/>
                </a:solidFill>
              </a:rPr>
              <a:t>+Khử hết mùi thuốc khử trùng</a:t>
            </a:r>
          </a:p>
          <a:p>
            <a:pPr algn="ctr">
              <a:spcBef>
                <a:spcPct val="50000"/>
              </a:spcBef>
            </a:pPr>
            <a:endParaRPr lang="en-US" sz="28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box(in)">
                                      <p:cBhvr>
                                        <p:cTn id="11"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0"/>
            <a:ext cx="8686800" cy="1311275"/>
          </a:xfrm>
          <a:prstGeom prst="rect">
            <a:avLst/>
          </a:prstGeom>
          <a:noFill/>
          <a:ln w="9525">
            <a:noFill/>
            <a:miter lim="800000"/>
            <a:headEnd/>
            <a:tailEnd/>
          </a:ln>
          <a:effectLst/>
        </p:spPr>
        <p:txBody>
          <a:bodyPr>
            <a:spAutoFit/>
          </a:bodyPr>
          <a:lstStyle/>
          <a:p>
            <a:pPr>
              <a:spcBef>
                <a:spcPct val="50000"/>
              </a:spcBef>
            </a:pPr>
            <a:r>
              <a:rPr lang="en-US" sz="3200" b="1">
                <a:solidFill>
                  <a:srgbClr val="FFFF00"/>
                </a:solidFill>
                <a:latin typeface=".VnTime" pitchFamily="34" charset="0"/>
              </a:rPr>
              <a:t>                 </a:t>
            </a:r>
          </a:p>
          <a:p>
            <a:pPr>
              <a:spcBef>
                <a:spcPct val="50000"/>
              </a:spcBef>
            </a:pPr>
            <a:r>
              <a:rPr lang="en-US" sz="3200" b="1">
                <a:solidFill>
                  <a:srgbClr val="CC0000"/>
                </a:solidFill>
              </a:rPr>
              <a:t>Hoạt động 2</a:t>
            </a:r>
            <a:r>
              <a:rPr lang="en-US" sz="3200" b="1"/>
              <a:t>: </a:t>
            </a:r>
            <a:r>
              <a:rPr lang="en-US" sz="3200" b="1">
                <a:solidFill>
                  <a:srgbClr val="0000CC"/>
                </a:solidFill>
              </a:rPr>
              <a:t>Thực hành lọc nước</a:t>
            </a:r>
          </a:p>
        </p:txBody>
      </p:sp>
      <p:pic>
        <p:nvPicPr>
          <p:cNvPr id="25603" name="Picture 3" descr="Untitled-2"/>
          <p:cNvPicPr>
            <a:picLocks noChangeAspect="1" noChangeArrowheads="1"/>
          </p:cNvPicPr>
          <p:nvPr/>
        </p:nvPicPr>
        <p:blipFill>
          <a:blip r:embed="rId2" cstate="print"/>
          <a:srcRect/>
          <a:stretch>
            <a:fillRect/>
          </a:stretch>
        </p:blipFill>
        <p:spPr bwMode="auto">
          <a:xfrm>
            <a:off x="5943600" y="1752600"/>
            <a:ext cx="3200400" cy="5105400"/>
          </a:xfrm>
          <a:prstGeom prst="rect">
            <a:avLst/>
          </a:prstGeom>
          <a:noFill/>
        </p:spPr>
      </p:pic>
      <p:sp>
        <p:nvSpPr>
          <p:cNvPr id="25605" name="Text Box 5"/>
          <p:cNvSpPr txBox="1">
            <a:spLocks noChangeArrowheads="1"/>
          </p:cNvSpPr>
          <p:nvPr/>
        </p:nvSpPr>
        <p:spPr bwMode="auto">
          <a:xfrm>
            <a:off x="0" y="1676400"/>
            <a:ext cx="6400800" cy="44735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400" b="1">
                <a:solidFill>
                  <a:srgbClr val="CC0000"/>
                </a:solidFill>
                <a:latin typeface=".VnTime" pitchFamily="34" charset="0"/>
              </a:rPr>
              <a:t>ChuÈn bÞ </a:t>
            </a:r>
          </a:p>
          <a:p>
            <a:pPr marL="342900" indent="-342900">
              <a:spcBef>
                <a:spcPct val="50000"/>
              </a:spcBef>
            </a:pPr>
            <a:r>
              <a:rPr lang="en-US" sz="2400" b="1">
                <a:latin typeface=".VnTime" pitchFamily="34" charset="0"/>
              </a:rPr>
              <a:t> - N­íc ®ôc, hai chai nhùa trong, b»ng nhau (hoÆc cèc), giÊy läc, than bét, c¸t.</a:t>
            </a:r>
          </a:p>
          <a:p>
            <a:pPr marL="342900" indent="-342900">
              <a:spcBef>
                <a:spcPct val="50000"/>
              </a:spcBef>
            </a:pPr>
            <a:r>
              <a:rPr lang="en-US" sz="2400" b="1">
                <a:solidFill>
                  <a:srgbClr val="CC0000"/>
                </a:solidFill>
                <a:latin typeface=".VnTime" pitchFamily="34" charset="0"/>
              </a:rPr>
              <a:t>2. C¸ch tiÕn hµnh</a:t>
            </a:r>
            <a:r>
              <a:rPr lang="en-US" sz="2400" b="1">
                <a:latin typeface=".VnTime" pitchFamily="34" charset="0"/>
              </a:rPr>
              <a:t> </a:t>
            </a:r>
          </a:p>
          <a:p>
            <a:pPr marL="342900" indent="-342900">
              <a:spcBef>
                <a:spcPct val="50000"/>
              </a:spcBef>
            </a:pPr>
            <a:r>
              <a:rPr lang="en-US" sz="2400" b="1">
                <a:latin typeface=".VnTime" pitchFamily="34" charset="0"/>
              </a:rPr>
              <a:t>- C¾t phÇn ®¸y chai a vµ ®ôc vµi lç ë n¾p chai.</a:t>
            </a:r>
          </a:p>
          <a:p>
            <a:pPr marL="342900" indent="-342900">
              <a:spcBef>
                <a:spcPct val="50000"/>
              </a:spcBef>
            </a:pPr>
            <a:r>
              <a:rPr lang="en-US" sz="2400" b="1">
                <a:latin typeface=".VnTime" pitchFamily="34" charset="0"/>
              </a:rPr>
              <a:t>- C¾t phÇn ®Çu chai b.</a:t>
            </a:r>
          </a:p>
          <a:p>
            <a:pPr marL="342900" indent="-342900">
              <a:spcBef>
                <a:spcPct val="50000"/>
              </a:spcBef>
            </a:pPr>
            <a:r>
              <a:rPr lang="en-US" sz="2400" b="1">
                <a:latin typeface=".VnTime" pitchFamily="34" charset="0"/>
              </a:rPr>
              <a:t>- LËt ng­îc chai a ®Æt vµo  chai b ( Xem h×nh 1)</a:t>
            </a:r>
          </a:p>
          <a:p>
            <a:pPr marL="342900" indent="-342900">
              <a:spcBef>
                <a:spcPct val="50000"/>
              </a:spcBef>
            </a:pPr>
            <a:r>
              <a:rPr lang="en-US" sz="2400" b="1">
                <a:latin typeface=".VnTime" pitchFamily="34" charset="0"/>
              </a:rPr>
              <a:t>- LÇn l­ît ®Ó vµo chai a: giÊy läc, c¸t, than bét, c¸t. Sau ®ã ®æ n­íc ®ôc vµo chai 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95400" y="685800"/>
            <a:ext cx="54102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CC0000"/>
                </a:solidFill>
              </a:rPr>
              <a:t>Câu hỏi thảo luận:</a:t>
            </a:r>
          </a:p>
        </p:txBody>
      </p:sp>
      <p:sp>
        <p:nvSpPr>
          <p:cNvPr id="41987" name="Text Box 3"/>
          <p:cNvSpPr txBox="1">
            <a:spLocks noChangeArrowheads="1"/>
          </p:cNvSpPr>
          <p:nvPr/>
        </p:nvSpPr>
        <p:spPr bwMode="auto">
          <a:xfrm>
            <a:off x="1295400" y="1447800"/>
            <a:ext cx="7467600" cy="946150"/>
          </a:xfrm>
          <a:prstGeom prst="rect">
            <a:avLst/>
          </a:prstGeom>
          <a:noFill/>
          <a:ln w="9525">
            <a:noFill/>
            <a:miter lim="800000"/>
            <a:headEnd/>
            <a:tailEnd/>
          </a:ln>
          <a:effectLst/>
        </p:spPr>
        <p:txBody>
          <a:bodyPr>
            <a:spAutoFit/>
          </a:bodyPr>
          <a:lstStyle/>
          <a:p>
            <a:pPr>
              <a:spcBef>
                <a:spcPct val="50000"/>
              </a:spcBef>
            </a:pPr>
            <a:r>
              <a:rPr lang="en-US" sz="2800"/>
              <a:t>1. Nhận xét độ trong của nước trước khi lọc và sau khi lọc?</a:t>
            </a:r>
          </a:p>
        </p:txBody>
      </p:sp>
      <p:sp>
        <p:nvSpPr>
          <p:cNvPr id="41988" name="Text Box 4"/>
          <p:cNvSpPr txBox="1">
            <a:spLocks noChangeArrowheads="1"/>
          </p:cNvSpPr>
          <p:nvPr/>
        </p:nvSpPr>
        <p:spPr bwMode="auto">
          <a:xfrm>
            <a:off x="1371600" y="2971800"/>
            <a:ext cx="7086600" cy="946150"/>
          </a:xfrm>
          <a:prstGeom prst="rect">
            <a:avLst/>
          </a:prstGeom>
          <a:noFill/>
          <a:ln w="9525">
            <a:noFill/>
            <a:miter lim="800000"/>
            <a:headEnd/>
            <a:tailEnd/>
          </a:ln>
          <a:effectLst/>
        </p:spPr>
        <p:txBody>
          <a:bodyPr>
            <a:spAutoFit/>
          </a:bodyPr>
          <a:lstStyle/>
          <a:p>
            <a:pPr>
              <a:spcBef>
                <a:spcPct val="50000"/>
              </a:spcBef>
            </a:pPr>
            <a:r>
              <a:rPr lang="en-US" sz="2800"/>
              <a:t>2. Nước sau khi lọc đã uống được ngay chưa? Tại sao?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838200" y="1447800"/>
            <a:ext cx="7924800" cy="2014538"/>
          </a:xfrm>
          <a:prstGeom prst="rect">
            <a:avLst/>
          </a:prstGeom>
          <a:noFill/>
          <a:ln w="9525">
            <a:noFill/>
            <a:miter lim="800000"/>
            <a:headEnd/>
            <a:tailEnd/>
          </a:ln>
          <a:effectLst/>
        </p:spPr>
        <p:txBody>
          <a:bodyPr>
            <a:spAutoFit/>
          </a:bodyPr>
          <a:lstStyle/>
          <a:p>
            <a:pPr>
              <a:spcBef>
                <a:spcPct val="50000"/>
              </a:spcBef>
            </a:pPr>
            <a:r>
              <a:rPr lang="en-US" sz="2800"/>
              <a:t>1. Nước trước khi lọc có màu đục, có nhiều tạp chất và nước sau khi lọc thì trong hơn, không có tạp chất.</a:t>
            </a:r>
          </a:p>
          <a:p>
            <a:pPr>
              <a:spcBef>
                <a:spcPct val="50000"/>
              </a:spcBef>
            </a:pPr>
            <a:endParaRPr lang="en-US" sz="2800"/>
          </a:p>
        </p:txBody>
      </p:sp>
      <p:sp>
        <p:nvSpPr>
          <p:cNvPr id="26628" name="Text Box 4"/>
          <p:cNvSpPr txBox="1">
            <a:spLocks noChangeArrowheads="1"/>
          </p:cNvSpPr>
          <p:nvPr/>
        </p:nvSpPr>
        <p:spPr bwMode="auto">
          <a:xfrm>
            <a:off x="914400" y="4114800"/>
            <a:ext cx="7543800" cy="1800225"/>
          </a:xfrm>
          <a:prstGeom prst="rect">
            <a:avLst/>
          </a:prstGeom>
          <a:noFill/>
          <a:ln w="9525">
            <a:noFill/>
            <a:miter lim="800000"/>
            <a:headEnd/>
            <a:tailEnd/>
          </a:ln>
          <a:effectLst/>
        </p:spPr>
        <p:txBody>
          <a:bodyPr>
            <a:spAutoFit/>
          </a:bodyPr>
          <a:lstStyle/>
          <a:p>
            <a:pPr>
              <a:spcBef>
                <a:spcPct val="50000"/>
              </a:spcBef>
            </a:pPr>
            <a:r>
              <a:rPr lang="en-US" sz="2800"/>
              <a:t>2.Nước sau khi lọc chưa uống được ngay vì nước đó chỉ sạch các tạp chất vẫn còn các vi khuẩn khác mà mắt thường ta không nhìn thấy được.</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897"/>
  <p:tag name="VIOLETTITLE" val="Khoa hoc 4: Một số cách làm sạch nước"/>
  <p:tag name="VIOLETLESSON" val="26"/>
  <p:tag name="VIOLETCATID" val="8048925"/>
  <p:tag name="VIOLETSUBJECT" val="Khoa học 4"/>
  <p:tag name="VIOLETAUTHORID" val="2833634"/>
  <p:tag name="VIOLETAUTHORNAME" val="Chinh Ha Duc"/>
  <p:tag name="VIOLETAUTHORAVATAR" val="2/833/634/avatar.jpg"/>
  <p:tag name="VIOLETAUTHORADDRESS" val="Trường TH Phúc Thuận 2 - Thái Nguyên"/>
  <p:tag name="VIOLETDATE" val="2013-12-11 16:02:14"/>
  <p:tag name="VIOLETHIT" val="315"/>
  <p:tag name="VIOLETLIK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624</TotalTime>
  <Words>690</Words>
  <Application>Microsoft Office PowerPoint</Application>
  <PresentationFormat>On-screen Show (4:3)</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.VnTime</vt:lpstr>
      <vt:lpstr>Times New Roman</vt:lpstr>
      <vt:lpstr>VNI-Times</vt:lpstr>
      <vt:lpstr>VNI-Goudy</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ThuyHong</dc:creator>
  <cp:lastModifiedBy>Administrator</cp:lastModifiedBy>
  <cp:revision>22</cp:revision>
  <cp:lastPrinted>1601-01-01T00:00:00Z</cp:lastPrinted>
  <dcterms:created xsi:type="dcterms:W3CDTF">1601-01-01T00:00:00Z</dcterms:created>
  <dcterms:modified xsi:type="dcterms:W3CDTF">2016-12-02T03:58:12Z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